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78" r:id="rId11"/>
    <p:sldId id="266" r:id="rId12"/>
    <p:sldId id="279" r:id="rId13"/>
    <p:sldId id="267" r:id="rId14"/>
    <p:sldId id="270" r:id="rId15"/>
    <p:sldId id="271" r:id="rId16"/>
    <p:sldId id="282" r:id="rId17"/>
    <p:sldId id="280" r:id="rId18"/>
    <p:sldId id="275" r:id="rId19"/>
    <p:sldId id="273" r:id="rId20"/>
    <p:sldId id="274" r:id="rId21"/>
    <p:sldId id="272" r:id="rId22"/>
    <p:sldId id="28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83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0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35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47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77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71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74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98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24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89BD-42E6-4B87-879A-C0E84599F145}" type="datetimeFigureOut">
              <a:rPr lang="fr-FR" smtClean="0"/>
              <a:t>13/10/2017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40664-1AAC-4994-BBE6-2D9CF1BD7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1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Convention_relative_aux_droits_de_l'enfan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6296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Intérêt de la scolarité lors d’un court séjour hospitalier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5576" y="1772816"/>
            <a:ext cx="6400800" cy="2088232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Patrice Serge Ganga-</a:t>
            </a:r>
            <a:r>
              <a:rPr lang="fr-FR" dirty="0" err="1" smtClean="0">
                <a:solidFill>
                  <a:schemeClr val="tx1"/>
                </a:solidFill>
              </a:rPr>
              <a:t>Zandzou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 Service de Pédiatrie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Centre Hospitalier de Roubaix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7320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99" y="3792636"/>
            <a:ext cx="4953000" cy="258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Bénévoles : frustration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Liée au court séjour :</a:t>
            </a:r>
          </a:p>
          <a:p>
            <a:pPr lvl="1"/>
            <a:r>
              <a:rPr lang="fr-FR" dirty="0" smtClean="0"/>
              <a:t>Peu de séances</a:t>
            </a:r>
          </a:p>
          <a:p>
            <a:pPr lvl="1"/>
            <a:r>
              <a:rPr lang="fr-FR" dirty="0" smtClean="0"/>
              <a:t>Lien dans la durée, aléatoire</a:t>
            </a:r>
          </a:p>
          <a:p>
            <a:pPr lvl="1"/>
            <a:r>
              <a:rPr lang="fr-FR" dirty="0" smtClean="0"/>
              <a:t>Prise en charge adaptée difficile</a:t>
            </a:r>
          </a:p>
          <a:p>
            <a:pPr marL="514350" indent="-457200"/>
            <a:r>
              <a:rPr lang="fr-FR" dirty="0" smtClean="0"/>
              <a:t>Manière générale :</a:t>
            </a:r>
          </a:p>
          <a:p>
            <a:pPr marL="914400" lvl="1" indent="-457200"/>
            <a:r>
              <a:rPr lang="fr-FR" dirty="0" smtClean="0"/>
              <a:t>Moment idéal pour proposer les cours</a:t>
            </a:r>
          </a:p>
          <a:p>
            <a:pPr marL="457200" lvl="1" indent="0">
              <a:buNone/>
            </a:pPr>
            <a:r>
              <a:rPr lang="fr-FR" dirty="0" smtClean="0"/>
              <a:t>     (priorité aux soins)</a:t>
            </a:r>
          </a:p>
          <a:p>
            <a:pPr marL="914400" lvl="1" indent="-457200"/>
            <a:r>
              <a:rPr lang="fr-FR" dirty="0" smtClean="0"/>
              <a:t>Enfants qui échappent aux cours </a:t>
            </a:r>
          </a:p>
          <a:p>
            <a:pPr marL="457200" lvl="1" indent="0">
              <a:buNone/>
            </a:pPr>
            <a:r>
              <a:rPr lang="fr-FR" dirty="0" smtClean="0"/>
              <a:t>	(manques d’informations)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93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Scolarisation court séjour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248472"/>
          </a:xfrm>
        </p:spPr>
        <p:txBody>
          <a:bodyPr>
            <a:normAutofit/>
          </a:bodyPr>
          <a:lstStyle/>
          <a:p>
            <a:r>
              <a:rPr lang="fr-FR" dirty="0" smtClean="0"/>
              <a:t>Permet à l’élève :</a:t>
            </a:r>
          </a:p>
          <a:p>
            <a:pPr marL="457200" lvl="1" indent="0">
              <a:buNone/>
            </a:pPr>
            <a:r>
              <a:rPr lang="fr-FR" dirty="0" smtClean="0"/>
              <a:t>- Maintenir la confiance en soi</a:t>
            </a:r>
          </a:p>
          <a:p>
            <a:pPr marL="457200" lvl="1" indent="0">
              <a:buNone/>
            </a:pPr>
            <a:r>
              <a:rPr lang="fr-FR" dirty="0" smtClean="0"/>
              <a:t>- Oublier par moment sa maladie, </a:t>
            </a:r>
            <a:r>
              <a:rPr lang="fr-FR" dirty="0"/>
              <a:t>r</a:t>
            </a:r>
            <a:r>
              <a:rPr lang="fr-FR" dirty="0" smtClean="0"/>
              <a:t>ompre isolement</a:t>
            </a:r>
          </a:p>
          <a:p>
            <a:pPr marL="457200" lvl="1" indent="0">
              <a:buNone/>
            </a:pPr>
            <a:r>
              <a:rPr lang="fr-FR" dirty="0" smtClean="0"/>
              <a:t>- Réduire l’éloignement physique et </a:t>
            </a:r>
            <a:r>
              <a:rPr lang="fr-FR" dirty="0"/>
              <a:t>m</a:t>
            </a:r>
            <a:r>
              <a:rPr lang="fr-FR" dirty="0" smtClean="0"/>
              <a:t>aintenir le lien symbolique avec l’école</a:t>
            </a:r>
          </a:p>
          <a:p>
            <a:pPr marL="457200" lvl="1" indent="0">
              <a:buNone/>
            </a:pPr>
            <a:r>
              <a:rPr lang="fr-FR" dirty="0" smtClean="0"/>
              <a:t>- Se projeter vers la guérison</a:t>
            </a:r>
          </a:p>
          <a:p>
            <a:pPr marL="457200" lvl="1" indent="0">
              <a:buNone/>
            </a:pPr>
            <a:r>
              <a:rPr lang="fr-FR" dirty="0" smtClean="0"/>
              <a:t>- Aider à retrouver une vie normale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07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Parents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Entretien rôle éducatif</a:t>
            </a:r>
          </a:p>
          <a:p>
            <a:r>
              <a:rPr lang="fr-FR" dirty="0"/>
              <a:t>Maintient l’apprentissage scolaire</a:t>
            </a:r>
          </a:p>
          <a:p>
            <a:r>
              <a:rPr lang="fr-FR" dirty="0"/>
              <a:t>Espoir de guérison</a:t>
            </a:r>
          </a:p>
          <a:p>
            <a:r>
              <a:rPr lang="fr-FR" dirty="0"/>
              <a:t>Atténue la dimension médicale de la situation</a:t>
            </a:r>
          </a:p>
          <a:p>
            <a:r>
              <a:rPr lang="fr-FR" dirty="0"/>
              <a:t>Dédramatiser la présence à l’hôpital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Plan médical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r-FR" dirty="0" smtClean="0"/>
              <a:t>Scolarité à l’hôpital : </a:t>
            </a:r>
          </a:p>
          <a:p>
            <a:pPr lvl="1"/>
            <a:r>
              <a:rPr lang="fr-FR" dirty="0" smtClean="0"/>
              <a:t>Vertus thérapeutiques </a:t>
            </a:r>
          </a:p>
          <a:p>
            <a:pPr lvl="1"/>
            <a:r>
              <a:rPr lang="fr-FR" dirty="0" smtClean="0"/>
              <a:t>Joue un rôle actif à l’enfant</a:t>
            </a:r>
          </a:p>
          <a:p>
            <a:pPr lvl="1"/>
            <a:r>
              <a:rPr lang="fr-FR" dirty="0" smtClean="0"/>
              <a:t>Effet stimulant vers la guérison</a:t>
            </a:r>
          </a:p>
          <a:p>
            <a:pPr lvl="1"/>
            <a:r>
              <a:rPr lang="fr-FR" dirty="0" smtClean="0"/>
              <a:t>Référence vie normale d’un enfant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98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Expérience au Centre Hospitalier de Roubaix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888432"/>
          </a:xfrm>
        </p:spPr>
        <p:txBody>
          <a:bodyPr/>
          <a:lstStyle/>
          <a:p>
            <a:r>
              <a:rPr lang="fr-FR" dirty="0" smtClean="0"/>
              <a:t>Association Ecole à l’hôpital </a:t>
            </a:r>
          </a:p>
          <a:p>
            <a:r>
              <a:rPr lang="fr-FR" dirty="0" smtClean="0"/>
              <a:t>Bénévoles : 10-15</a:t>
            </a:r>
          </a:p>
          <a:p>
            <a:r>
              <a:rPr lang="fr-FR" dirty="0"/>
              <a:t>M</a:t>
            </a:r>
            <a:r>
              <a:rPr lang="fr-FR" dirty="0" smtClean="0"/>
              <a:t>atières au choix de l’élève</a:t>
            </a:r>
          </a:p>
          <a:p>
            <a:r>
              <a:rPr lang="fr-FR" dirty="0" smtClean="0"/>
              <a:t>Niveaux : maternelle - seconde</a:t>
            </a:r>
          </a:p>
          <a:p>
            <a:r>
              <a:rPr lang="fr-FR" dirty="0" smtClean="0"/>
              <a:t>Programme scolaire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Expérience au Centre Hospitalier de Roubaix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Méthodologie :</a:t>
            </a:r>
          </a:p>
          <a:p>
            <a:pPr lvl="1"/>
            <a:r>
              <a:rPr lang="fr-FR" dirty="0" smtClean="0"/>
              <a:t>Choix des élèves : maladie, accord des soignants</a:t>
            </a:r>
          </a:p>
          <a:p>
            <a:pPr lvl="1"/>
            <a:r>
              <a:rPr lang="fr-FR" dirty="0" smtClean="0"/>
              <a:t>Diagnostic des élèves : non connu</a:t>
            </a:r>
          </a:p>
          <a:p>
            <a:pPr lvl="1"/>
            <a:r>
              <a:rPr lang="fr-FR" dirty="0" smtClean="0"/>
              <a:t>Éviter d’exposer les enfants à des risques liés à leur maladie</a:t>
            </a:r>
          </a:p>
          <a:p>
            <a:pPr lvl="1"/>
            <a:r>
              <a:rPr lang="fr-FR" dirty="0" smtClean="0"/>
              <a:t>Salle de classe, </a:t>
            </a:r>
            <a:r>
              <a:rPr lang="fr-FR" dirty="0"/>
              <a:t>Chambre </a:t>
            </a:r>
            <a:r>
              <a:rPr lang="fr-FR" dirty="0" smtClean="0"/>
              <a:t>individuelle</a:t>
            </a:r>
          </a:p>
          <a:p>
            <a:pPr lvl="1"/>
            <a:r>
              <a:rPr lang="fr-FR" dirty="0" smtClean="0"/>
              <a:t>Durée </a:t>
            </a:r>
            <a:r>
              <a:rPr lang="fr-FR" dirty="0"/>
              <a:t>: </a:t>
            </a:r>
            <a:r>
              <a:rPr lang="fr-FR" dirty="0" smtClean="0"/>
              <a:t>15 minutes – 1 heure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Expérience au Centre Hospitalier de Roubaix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69371"/>
          </a:xfrm>
        </p:spPr>
        <p:txBody>
          <a:bodyPr/>
          <a:lstStyle/>
          <a:p>
            <a:r>
              <a:rPr lang="fr-FR" dirty="0" smtClean="0"/>
              <a:t>Enfant avec troubles psychologiques</a:t>
            </a:r>
          </a:p>
          <a:p>
            <a:pPr lvl="1"/>
            <a:r>
              <a:rPr lang="fr-FR" dirty="0" smtClean="0"/>
              <a:t>Scolarité à l’hôpital envisagée :</a:t>
            </a:r>
          </a:p>
          <a:p>
            <a:pPr lvl="2"/>
            <a:r>
              <a:rPr lang="fr-FR" dirty="0" smtClean="0"/>
              <a:t>si comportement compatible avec l’activité scolaire</a:t>
            </a:r>
          </a:p>
          <a:p>
            <a:pPr lvl="2"/>
            <a:r>
              <a:rPr lang="fr-FR" dirty="0" smtClean="0"/>
              <a:t>Pas d’auto ou d’hétéro-agressivité </a:t>
            </a:r>
          </a:p>
          <a:p>
            <a:pPr lvl="2"/>
            <a:r>
              <a:rPr lang="fr-FR" dirty="0" smtClean="0"/>
              <a:t>prescription médicale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 smtClean="0"/>
              <a:t>Enfant avec troubles psychiatriques</a:t>
            </a:r>
          </a:p>
          <a:p>
            <a:pPr lvl="1"/>
            <a:r>
              <a:rPr lang="fr-FR" dirty="0" smtClean="0"/>
              <a:t>Prise en charge </a:t>
            </a:r>
            <a:r>
              <a:rPr lang="fr-FR" dirty="0" err="1" smtClean="0"/>
              <a:t>pédo-psychiatrique</a:t>
            </a:r>
            <a:r>
              <a:rPr lang="fr-FR" dirty="0" smtClean="0"/>
              <a:t> prioritaire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médical : scolarité à l’hôpital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Adaptée à la pathologie :</a:t>
            </a:r>
          </a:p>
          <a:p>
            <a:pPr marL="0" lvl="1" indent="0">
              <a:buNone/>
            </a:pPr>
            <a:endParaRPr lang="fr-FR" dirty="0"/>
          </a:p>
          <a:p>
            <a:pPr marL="742950" lvl="2" indent="-342900"/>
            <a:r>
              <a:rPr lang="fr-FR" dirty="0"/>
              <a:t>Capacités physiques : efforts, fatigue</a:t>
            </a:r>
          </a:p>
          <a:p>
            <a:pPr marL="742950" lvl="2" indent="-342900"/>
            <a:endParaRPr lang="fr-FR" dirty="0"/>
          </a:p>
          <a:p>
            <a:pPr marL="742950" lvl="2" indent="-342900"/>
            <a:r>
              <a:rPr lang="fr-FR" dirty="0"/>
              <a:t>Capacités intellectuelles : concentration, aptitude</a:t>
            </a:r>
          </a:p>
          <a:p>
            <a:pPr marL="742950" lvl="2" indent="-342900"/>
            <a:endParaRPr lang="fr-FR" dirty="0"/>
          </a:p>
          <a:p>
            <a:pPr marL="742950" lvl="2" indent="-342900"/>
            <a:r>
              <a:rPr lang="fr-FR" dirty="0"/>
              <a:t>Capacités psychologiques : volonté, motivation, intérêt</a:t>
            </a:r>
          </a:p>
          <a:p>
            <a:pPr marL="742950" lvl="2" indent="-342900"/>
            <a:endParaRPr lang="fr-FR" dirty="0"/>
          </a:p>
          <a:p>
            <a:pPr marL="400050" lvl="2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60851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453650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u="sng" dirty="0">
                <a:hlinkClick r:id="rId2"/>
              </a:rPr>
              <a:t> Convention relative aux droits de l'enfant </a:t>
            </a:r>
            <a:r>
              <a:rPr lang="fr-FR" u="sng" dirty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 adoptée par l’Assemblée Générale des Nations Unies le 20 novembre 1989 </a:t>
            </a:r>
          </a:p>
          <a:p>
            <a:pPr lvl="1"/>
            <a:r>
              <a:rPr lang="fr-FR" dirty="0"/>
              <a:t>signée par la France le 26 janvier 1990.</a:t>
            </a:r>
          </a:p>
          <a:p>
            <a:endParaRPr lang="fr-FR" dirty="0"/>
          </a:p>
          <a:p>
            <a:pPr algn="ctr"/>
            <a:r>
              <a:rPr lang="fr-FR" dirty="0"/>
              <a:t>Objectif : protéger les droits de tous les enfants dans le monde.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8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1764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7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326896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Maintien scolarité à l’hôpital </a:t>
            </a:r>
          </a:p>
          <a:p>
            <a:pPr lvl="1"/>
            <a:r>
              <a:rPr lang="fr-FR" dirty="0" smtClean="0"/>
              <a:t>Court séjour, intérêt certain</a:t>
            </a:r>
          </a:p>
          <a:p>
            <a:pPr lvl="1"/>
            <a:r>
              <a:rPr lang="fr-FR" dirty="0" smtClean="0"/>
              <a:t>Aide :</a:t>
            </a:r>
          </a:p>
          <a:p>
            <a:pPr lvl="2"/>
            <a:r>
              <a:rPr lang="fr-FR" dirty="0" smtClean="0"/>
              <a:t>Enfant, motivé pour la guérison et retrouver des repères</a:t>
            </a:r>
          </a:p>
          <a:p>
            <a:pPr lvl="2"/>
            <a:r>
              <a:rPr lang="fr-FR" dirty="0" smtClean="0"/>
              <a:t>Parents, projeter vers l’avenir et espoir de guérison</a:t>
            </a:r>
          </a:p>
          <a:p>
            <a:pPr lvl="2"/>
            <a:r>
              <a:rPr lang="fr-FR" dirty="0" smtClean="0"/>
              <a:t>Personnel soignant, soulager la lourdeur des traitements et les bilans à répétition.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2664296"/>
          </a:xfrm>
        </p:spPr>
        <p:txBody>
          <a:bodyPr/>
          <a:lstStyle/>
          <a:p>
            <a:r>
              <a:rPr lang="fr-FR" dirty="0" smtClean="0"/>
              <a:t>Tous les bénévoles qui ne ménagent pas leur temps :</a:t>
            </a:r>
          </a:p>
          <a:p>
            <a:pPr lvl="1"/>
            <a:r>
              <a:rPr lang="fr-FR" dirty="0" smtClean="0"/>
              <a:t>Aide, soutien et réconfort aux enfants malades</a:t>
            </a:r>
          </a:p>
          <a:p>
            <a:pPr lvl="1"/>
            <a:r>
              <a:rPr lang="fr-FR" dirty="0" smtClean="0"/>
              <a:t>Bien être physique, mental et social.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0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25963"/>
          </a:xfrm>
        </p:spPr>
        <p:txBody>
          <a:bodyPr>
            <a:normAutofit/>
          </a:bodyPr>
          <a:lstStyle/>
          <a:p>
            <a:r>
              <a:rPr lang="fr-FR" dirty="0"/>
              <a:t>D</a:t>
            </a:r>
            <a:r>
              <a:rPr lang="fr-FR" dirty="0" smtClean="0"/>
              <a:t>roits fondamentaux, 4 catégories :</a:t>
            </a:r>
          </a:p>
          <a:p>
            <a:pPr lvl="1"/>
            <a:r>
              <a:rPr lang="fr-FR" dirty="0" smtClean="0"/>
              <a:t>Droit  à la survie : accès aux services de base (nourriture, logement, santé, éducation …)</a:t>
            </a:r>
          </a:p>
          <a:p>
            <a:pPr lvl="1"/>
            <a:r>
              <a:rPr lang="fr-FR" dirty="0" smtClean="0"/>
              <a:t>Droit au développement : épanouissement, éducation, jeux, loisirs, activités culturelles</a:t>
            </a:r>
          </a:p>
          <a:p>
            <a:pPr lvl="1"/>
            <a:r>
              <a:rPr lang="fr-FR" dirty="0" smtClean="0"/>
              <a:t>Droit à la protection : préserve contre abus, négligence ou toute forme d’exploitation</a:t>
            </a:r>
          </a:p>
          <a:p>
            <a:pPr lvl="1"/>
            <a:r>
              <a:rPr lang="fr-FR" dirty="0" smtClean="0"/>
              <a:t>Droit à la participation : rôle actif au sein de la communauté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Scolarité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fr-FR" dirty="0"/>
              <a:t>En France, l’école est obligatoire de 6  à 16 </a:t>
            </a:r>
            <a:r>
              <a:rPr lang="fr-FR" dirty="0" smtClean="0"/>
              <a:t>ans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 smtClean="0">
                <a:solidFill>
                  <a:schemeClr val="tx1"/>
                </a:solidFill>
              </a:rPr>
              <a:t>Milieu scolaire :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cadre éducatif,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apprentissage, 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intégration sociale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0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037977"/>
          </a:xfrm>
        </p:spPr>
        <p:txBody>
          <a:bodyPr/>
          <a:lstStyle/>
          <a:p>
            <a:r>
              <a:rPr lang="fr-FR" dirty="0" smtClean="0"/>
              <a:t>Enfant malade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848872" cy="4010000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fr-FR" dirty="0" smtClean="0">
                <a:solidFill>
                  <a:schemeClr val="tx1"/>
                </a:solidFill>
              </a:rPr>
              <a:t>- diminué au plan physique, psychologique et social</a:t>
            </a:r>
          </a:p>
          <a:p>
            <a:pPr marL="457200" lvl="0" indent="-457200" algn="just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Hospitalisation :</a:t>
            </a:r>
          </a:p>
          <a:p>
            <a:pPr marL="914400" lvl="1" indent="-457200" algn="just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 perturbation des repères, </a:t>
            </a:r>
          </a:p>
          <a:p>
            <a:pPr marL="914400" lvl="1" indent="-457200" algn="just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séparation milieu de vie habituel (familial, scolaire, …)</a:t>
            </a:r>
          </a:p>
          <a:p>
            <a:pPr lvl="0" algn="just"/>
            <a:r>
              <a:rPr lang="fr-FR" dirty="0" smtClean="0">
                <a:solidFill>
                  <a:schemeClr val="tx1"/>
                </a:solidFill>
              </a:rPr>
              <a:t>Utile de préserver ces repères </a:t>
            </a:r>
            <a:r>
              <a:rPr lang="fr-FR" dirty="0" smtClean="0">
                <a:solidFill>
                  <a:schemeClr val="tx1"/>
                </a:solidFill>
              </a:rPr>
              <a:t>:</a:t>
            </a:r>
          </a:p>
          <a:p>
            <a:pPr lvl="0"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 présence des parents</a:t>
            </a:r>
          </a:p>
          <a:p>
            <a:pPr lvl="0" algn="just"/>
            <a:r>
              <a:rPr lang="fr-FR" dirty="0">
                <a:solidFill>
                  <a:schemeClr val="tx1"/>
                </a:solidFill>
              </a:rPr>
              <a:t>	</a:t>
            </a:r>
            <a:r>
              <a:rPr lang="fr-FR" dirty="0" smtClean="0">
                <a:solidFill>
                  <a:schemeClr val="tx1"/>
                </a:solidFill>
              </a:rPr>
              <a:t>- scolarité à l’hôpital</a:t>
            </a:r>
            <a:endParaRPr lang="fr-FR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1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Ecole à l’hôpital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 smtClean="0"/>
              <a:t>Loi du 4 mars 2002 relative aux droits des malades</a:t>
            </a:r>
          </a:p>
          <a:p>
            <a:pPr marL="0" indent="0" algn="just">
              <a:buNone/>
            </a:pPr>
            <a:r>
              <a:rPr lang="fr-FR" dirty="0" smtClean="0"/>
              <a:t>«</a:t>
            </a:r>
            <a:r>
              <a:rPr lang="fr-FR" i="1" dirty="0" smtClean="0"/>
              <a:t>Dans la mesure où leurs conditions d’hospitalisation le permettent, les enfants en âge scolaire ont droit à un suivi scolaire adapté au sein des établissements de santé »</a:t>
            </a:r>
          </a:p>
          <a:p>
            <a:pPr marL="0" indent="0" algn="just">
              <a:buNone/>
            </a:pPr>
            <a:endParaRPr lang="fr-FR" i="1" dirty="0" smtClean="0"/>
          </a:p>
          <a:p>
            <a:pPr algn="just"/>
            <a:r>
              <a:rPr lang="fr-FR" dirty="0" smtClean="0"/>
              <a:t> A l’heure actuelle, environ 11 000 élèves par an sont scolarisés dans les établissements sanitaires.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6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But : Ecole à l’hôpital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/>
          </a:bodyPr>
          <a:lstStyle/>
          <a:p>
            <a:pPr lvl="1"/>
            <a:r>
              <a:rPr lang="fr-FR" dirty="0"/>
              <a:t>non </a:t>
            </a:r>
            <a:r>
              <a:rPr lang="fr-FR" dirty="0" smtClean="0"/>
              <a:t>pas acquisition </a:t>
            </a:r>
            <a:r>
              <a:rPr lang="fr-FR" dirty="0"/>
              <a:t>de connaissances ou performances </a:t>
            </a:r>
            <a:r>
              <a:rPr lang="fr-FR" dirty="0" smtClean="0"/>
              <a:t>scolaires</a:t>
            </a:r>
          </a:p>
          <a:p>
            <a:pPr lvl="1"/>
            <a:r>
              <a:rPr lang="fr-FR" dirty="0"/>
              <a:t>Conserver un lien avec l’enseignement et </a:t>
            </a:r>
            <a:r>
              <a:rPr lang="fr-FR" dirty="0" smtClean="0"/>
              <a:t>l’enseignant</a:t>
            </a:r>
            <a:endParaRPr lang="fr-FR" dirty="0"/>
          </a:p>
          <a:p>
            <a:pPr lvl="1"/>
            <a:r>
              <a:rPr lang="fr-FR" dirty="0"/>
              <a:t>socialisation des jeunes, car souvent sujets à des difficultés sociales</a:t>
            </a:r>
          </a:p>
          <a:p>
            <a:pPr lvl="1"/>
            <a:r>
              <a:rPr lang="fr-FR" dirty="0" smtClean="0"/>
              <a:t>Proposer une </a:t>
            </a:r>
            <a:r>
              <a:rPr lang="fr-FR" dirty="0"/>
              <a:t>autre manière d’aborder l’école</a:t>
            </a:r>
          </a:p>
          <a:p>
            <a:pPr lvl="1"/>
            <a:r>
              <a:rPr lang="fr-FR" dirty="0"/>
              <a:t>proposer des activités non </a:t>
            </a:r>
            <a:r>
              <a:rPr lang="fr-FR" dirty="0" smtClean="0"/>
              <a:t>ludiques : </a:t>
            </a:r>
            <a:r>
              <a:rPr lang="fr-FR" dirty="0"/>
              <a:t>jeux de société, </a:t>
            </a:r>
            <a:r>
              <a:rPr lang="fr-FR" dirty="0" smtClean="0"/>
              <a:t>documents vidéos, </a:t>
            </a:r>
            <a:r>
              <a:rPr lang="fr-FR" dirty="0" err="1" smtClean="0"/>
              <a:t>audi-visuels</a:t>
            </a:r>
            <a:r>
              <a:rPr lang="fr-FR" dirty="0" smtClean="0"/>
              <a:t> </a:t>
            </a:r>
            <a:r>
              <a:rPr lang="fr-FR" dirty="0"/>
              <a:t>….</a:t>
            </a:r>
          </a:p>
          <a:p>
            <a:pPr lvl="1"/>
            <a:r>
              <a:rPr lang="fr-FR" dirty="0"/>
              <a:t>Permet aux enfants d’être </a:t>
            </a:r>
            <a:r>
              <a:rPr lang="fr-FR" dirty="0" smtClean="0"/>
              <a:t>acteurs de leur prise en charge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5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Particularités pédiatriques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FR" dirty="0" smtClean="0"/>
              <a:t>A l’opposé de la médecine adulte,</a:t>
            </a:r>
          </a:p>
          <a:p>
            <a:r>
              <a:rPr lang="fr-FR" dirty="0" smtClean="0"/>
              <a:t>Activité pédiatrique :</a:t>
            </a:r>
          </a:p>
          <a:p>
            <a:pPr lvl="1"/>
            <a:r>
              <a:rPr lang="fr-FR" dirty="0" smtClean="0"/>
              <a:t>Caractère saisonnier lié aux épidémies virales</a:t>
            </a:r>
          </a:p>
          <a:p>
            <a:pPr lvl="1"/>
            <a:r>
              <a:rPr lang="fr-FR" dirty="0" smtClean="0"/>
              <a:t>Durée courte de séjour hospitalier : 2-3 jours</a:t>
            </a:r>
          </a:p>
          <a:p>
            <a:pPr lvl="1"/>
            <a:r>
              <a:rPr lang="fr-FR" dirty="0" smtClean="0"/>
              <a:t>Majorité des patients</a:t>
            </a:r>
          </a:p>
          <a:p>
            <a:pPr lvl="1"/>
            <a:r>
              <a:rPr lang="fr-FR" dirty="0" smtClean="0"/>
              <a:t>Patients chroniques :</a:t>
            </a:r>
          </a:p>
          <a:p>
            <a:pPr lvl="2"/>
            <a:r>
              <a:rPr lang="fr-FR" dirty="0" smtClean="0"/>
              <a:t>courts séjours : bilans programmés ou cures spécifiques </a:t>
            </a:r>
            <a:r>
              <a:rPr lang="fr-FR" dirty="0"/>
              <a:t>(</a:t>
            </a:r>
            <a:r>
              <a:rPr lang="fr-FR" i="1" dirty="0" smtClean="0"/>
              <a:t>chimiothérapie, transfusion sanguine, dialyse) </a:t>
            </a:r>
            <a:r>
              <a:rPr lang="fr-FR" dirty="0" smtClean="0"/>
              <a:t>en Hôpital de jour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39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fr-FR" dirty="0" smtClean="0"/>
              <a:t>Scolarisation court séjour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032448"/>
          </a:xfrm>
        </p:spPr>
        <p:txBody>
          <a:bodyPr>
            <a:normAutofit/>
          </a:bodyPr>
          <a:lstStyle/>
          <a:p>
            <a:r>
              <a:rPr lang="fr-FR" dirty="0" smtClean="0"/>
              <a:t>Réel besoin</a:t>
            </a:r>
          </a:p>
          <a:p>
            <a:r>
              <a:rPr lang="fr-FR" dirty="0" smtClean="0"/>
              <a:t>Répétition de courtes hospitalisations :</a:t>
            </a:r>
          </a:p>
          <a:p>
            <a:pPr lvl="1"/>
            <a:r>
              <a:rPr lang="fr-FR" dirty="0" smtClean="0"/>
              <a:t>Absentéisme répété</a:t>
            </a:r>
          </a:p>
          <a:p>
            <a:pPr lvl="1"/>
            <a:r>
              <a:rPr lang="fr-FR" dirty="0" smtClean="0"/>
              <a:t>Difficultés scolaires</a:t>
            </a:r>
          </a:p>
          <a:p>
            <a:pPr lvl="1"/>
            <a:r>
              <a:rPr lang="fr-FR" dirty="0" smtClean="0"/>
              <a:t>Difficultés d’intégration au sein du groupe des élèves</a:t>
            </a:r>
          </a:p>
          <a:p>
            <a:pPr lvl="1"/>
            <a:r>
              <a:rPr lang="fr-FR" dirty="0" smtClean="0"/>
              <a:t>Rupture du lien social avec l’école</a:t>
            </a:r>
          </a:p>
        </p:txBody>
      </p:sp>
    </p:spTree>
    <p:extLst>
      <p:ext uri="{BB962C8B-B14F-4D97-AF65-F5344CB8AC3E}">
        <p14:creationId xmlns:p14="http://schemas.microsoft.com/office/powerpoint/2010/main" val="12355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5968</TotalTime>
  <Words>601</Words>
  <Application>Microsoft Office PowerPoint</Application>
  <PresentationFormat>Affichage à l'écran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Intérêt de la scolarité lors d’un court séjour hospitalier </vt:lpstr>
      <vt:lpstr>Préambule</vt:lpstr>
      <vt:lpstr>Préambule</vt:lpstr>
      <vt:lpstr>Scolarité</vt:lpstr>
      <vt:lpstr>Enfant malade </vt:lpstr>
      <vt:lpstr>Ecole à l’hôpital</vt:lpstr>
      <vt:lpstr>But : Ecole à l’hôpital</vt:lpstr>
      <vt:lpstr>Particularités pédiatriques</vt:lpstr>
      <vt:lpstr>Scolarisation court séjour</vt:lpstr>
      <vt:lpstr>Bénévoles : frustration</vt:lpstr>
      <vt:lpstr>Scolarisation court séjour</vt:lpstr>
      <vt:lpstr>Parents </vt:lpstr>
      <vt:lpstr>Plan médical </vt:lpstr>
      <vt:lpstr>Expérience au Centre Hospitalier de Roubaix</vt:lpstr>
      <vt:lpstr>Expérience au Centre Hospitalier de Roubaix</vt:lpstr>
      <vt:lpstr>Expérience au Centre Hospitalier de Roubaix</vt:lpstr>
      <vt:lpstr>Plan médical : scolarité à l’hôpital </vt:lpstr>
      <vt:lpstr>Présentation PowerPoint</vt:lpstr>
      <vt:lpstr>Présentation PowerPoint</vt:lpstr>
      <vt:lpstr>Présentation PowerPoint</vt:lpstr>
      <vt:lpstr>Conclusion</vt:lpstr>
      <vt:lpstr>Remerciements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Intérêt de la scolarité lors d’un court séjour hospitalier</dc:title>
  <dc:creator>modele</dc:creator>
  <cp:lastModifiedBy>modele</cp:lastModifiedBy>
  <cp:revision>25</cp:revision>
  <dcterms:created xsi:type="dcterms:W3CDTF">2017-09-27T09:57:20Z</dcterms:created>
  <dcterms:modified xsi:type="dcterms:W3CDTF">2017-10-13T10:06:26Z</dcterms:modified>
</cp:coreProperties>
</file>